
<file path=[Content_Types].xml><?xml version="1.0" encoding="utf-8"?>
<Types xmlns="http://schemas.openxmlformats.org/package/2006/content-types">
  <Default Extension="PNG" ContentType="image/png"/>
  <Default Extension="MTS" ContentType="video/mp2t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16" r:id="rId3"/>
    <p:sldId id="342" r:id="rId4"/>
    <p:sldId id="345" r:id="rId5"/>
    <p:sldId id="344" r:id="rId6"/>
    <p:sldId id="346" r:id="rId7"/>
    <p:sldId id="347" r:id="rId8"/>
    <p:sldId id="366" r:id="rId9"/>
    <p:sldId id="369" r:id="rId10"/>
    <p:sldId id="367" r:id="rId11"/>
    <p:sldId id="361" r:id="rId12"/>
    <p:sldId id="349" r:id="rId13"/>
    <p:sldId id="362" r:id="rId14"/>
    <p:sldId id="364" r:id="rId15"/>
  </p:sldIdLst>
  <p:sldSz cx="9144000" cy="6858000" type="screen4x3"/>
  <p:notesSz cx="6858000" cy="9144000"/>
  <p:defaultTextStyle>
    <a:defPPr>
      <a:defRPr lang="pl-PL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 pośredni 2 — Ak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323" autoAdjust="0"/>
    <p:restoredTop sz="68337" autoAdjust="0"/>
  </p:normalViewPr>
  <p:slideViewPr>
    <p:cSldViewPr>
      <p:cViewPr varScale="1">
        <p:scale>
          <a:sx n="80" d="100"/>
          <a:sy n="80" d="100"/>
        </p:scale>
        <p:origin x="1758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E7819659-4CF2-43B9-9448-6984C5678F69}" type="datetimeFigureOut">
              <a:rPr lang="pl-PL"/>
              <a:pPr>
                <a:defRPr/>
              </a:pPr>
              <a:t>16.01.2017</a:t>
            </a:fld>
            <a:endParaRPr lang="pl-PL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pl-PL" noProof="0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 noProof="0" smtClean="0"/>
              <a:t>Kliknij, aby edytować style wzorca tekstu</a:t>
            </a:r>
          </a:p>
          <a:p>
            <a:pPr lvl="1"/>
            <a:r>
              <a:rPr lang="pl-PL" noProof="0" smtClean="0"/>
              <a:t>Drugi poziom</a:t>
            </a:r>
          </a:p>
          <a:p>
            <a:pPr lvl="2"/>
            <a:r>
              <a:rPr lang="pl-PL" noProof="0" smtClean="0"/>
              <a:t>Trzeci poziom</a:t>
            </a:r>
          </a:p>
          <a:p>
            <a:pPr lvl="3"/>
            <a:r>
              <a:rPr lang="pl-PL" noProof="0" smtClean="0"/>
              <a:t>Czwarty poziom</a:t>
            </a:r>
          </a:p>
          <a:p>
            <a:pPr lvl="4"/>
            <a:r>
              <a:rPr lang="pl-PL" noProof="0" smtClean="0"/>
              <a:t>Piąty poziom</a:t>
            </a:r>
            <a:endParaRPr lang="pl-PL" noProof="0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0" hangingPunct="0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fld id="{055C483D-DA6A-4FD6-9B89-3799D3BA9113}" type="slidenum">
              <a:rPr lang="pl-PL"/>
              <a:pPr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982344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0610422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6’00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Tu zdjęcie w zbliżeniu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11964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dirty="0" smtClean="0"/>
              <a:t>Do 6’45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Przyjąłem </a:t>
            </a:r>
            <a:r>
              <a:rPr lang="pl-PL" baseline="0" dirty="0" smtClean="0"/>
              <a:t>układ regulacji kaskadowej przedstawiony na schemacie, na podstawie literatury.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Jest to schemat lekko zmodyfikowany względem znalezionego w literaturze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Zewnętrzna pętla odpowiada za regulację orientacji kątowej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Wewnętrzna pętla odpowiada za regulację prędkości kątowej.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Wejściami układu są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Kąty obrotu i pochylenia w 1 węźle sumacyjnym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Nadana prędkość dla kąta skrętu w 2 węźle sumacyjnym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Ciąg sumowany do wyjścia na regulatory obrotów poza pętlą sprzężenia zwrotnego.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Pełen opis algorytmu regulacji zamieściłem w pracy.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8947468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7’25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Algorytm działania przedstawiony jest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na schemacie blokowym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Krótko mówiąc, gdy dron jest uzbrojony, czyli ciąg jest ustawiony powyżej poziomu minimalnego, następuje regulacja i wysterowanie silników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Gdy dron nie jest uzbrojony można kalibrować parametry sterowania za pomocą portu szeregowego i dokonać kalibracji aparatury RC.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implementacji posłużyłem się oprogramowaniem Visual Studio 2015 w wersji Community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Kod źródłowy dostępny jest w repozytorium internetowym, wyszczególnionym w załączniku pracy.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8:10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Z racji na to, że w ramach tej pracy nie podjąłem się zaprojektowania i zbudowania ramy testowej, parametry</a:t>
            </a:r>
            <a:r>
              <a:rPr lang="pl-PL" baseline="0" dirty="0" smtClean="0"/>
              <a:t> regulacji dobierałem metodą prób i błędów.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Ograniczyłem się do wyznaczenia współczynników wzmocnienia dla części proporcjonalnych regulatorów zewnętrznego i wewnętrznego.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Nie uzyskałem stabilności w rozumieniu samodzielnego lotu.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Układ zdaje się wykazywać uchyb statyczny, przez co w cudzysłowie „dryfuje”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Lecz układ reaguje w sposób prawidłowy na wychylenia, co można zobaczyć, gdy zostanie lekko podtrzymany i kontrolowany ręką.</a:t>
            </a:r>
            <a:endParaRPr lang="pl-PL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64508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dirty="0" smtClean="0"/>
              <a:t>Podstawowym kierunkiem rozwoju pracy będzie zbudowanie stanowiska testowego odbierającego stopnie swobody</a:t>
            </a:r>
            <a:r>
              <a:rPr lang="pl-PL" baseline="0" dirty="0" smtClean="0"/>
              <a:t> celem metodycznego dobrania parametrów pętli regulacji.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W ramach rozwoju mam również możliwość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dodania dodatkowych sensorów, np. GPS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Modyfikacji ramy np. poprzez dodanie uchwytu na kamerę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aseline="0" dirty="0" smtClean="0"/>
              <a:t>Dołożenia nowych funkcjonalności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319408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 smtClean="0"/>
              <a:t>Dziękuję Szanownej</a:t>
            </a:r>
            <a:r>
              <a:rPr lang="pl-PL" baseline="0" dirty="0" smtClean="0"/>
              <a:t> Komisji za uwagę.</a:t>
            </a:r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14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9935157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b="0" dirty="0" smtClean="0"/>
              <a:t>Do</a:t>
            </a:r>
            <a:r>
              <a:rPr lang="pl-PL" b="0" baseline="0" dirty="0" smtClean="0"/>
              <a:t> 1’00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pl-PL" b="0" baseline="0" dirty="0" smtClean="0"/>
              <a:t>W ramach wstępu powiem pobieżnie co rozumiem pod pojęciem quadcopter</a:t>
            </a:r>
            <a:endParaRPr lang="pl-PL" b="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Powszechnie przyjęło się używać określenia „dron”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Jest to maszyna latająca posiadające 4 śmigła, ustawione w 2 pary o przeciwnych kierunkach obrotów.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dirty="0" smtClean="0"/>
              <a:t>Sterowana jest zdalnie, czasem</a:t>
            </a:r>
            <a:r>
              <a:rPr lang="pl-PL" b="0" baseline="0" dirty="0" smtClean="0"/>
              <a:t> wykazuje pewną autonomię lotu i doboru trasy.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Ze względu na </a:t>
            </a:r>
            <a:r>
              <a:rPr lang="pl-PL" b="1" baseline="0" dirty="0" smtClean="0"/>
              <a:t>prostotę konstrukcji </a:t>
            </a:r>
            <a:r>
              <a:rPr lang="pl-PL" b="0" baseline="0" dirty="0" smtClean="0"/>
              <a:t>i </a:t>
            </a:r>
            <a:r>
              <a:rPr lang="pl-PL" b="1" baseline="0" dirty="0" smtClean="0"/>
              <a:t>możliwości wprowadzenia własnych rozwiązań </a:t>
            </a:r>
            <a:r>
              <a:rPr lang="pl-PL" b="0" baseline="0" dirty="0" smtClean="0"/>
              <a:t>drony, a </a:t>
            </a:r>
            <a:r>
              <a:rPr lang="pl-PL" b="0" baseline="0" dirty="0" err="1" smtClean="0"/>
              <a:t>quadcoptery</a:t>
            </a:r>
            <a:r>
              <a:rPr lang="pl-PL" b="0" baseline="0" dirty="0" smtClean="0"/>
              <a:t> w szczególności, mają szerokie zastosowanie, począwszy od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Fotografii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Bardziej zaawansowaną akwizycję obrazu i przetwarzanie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Zastosowania naukowe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b="0" baseline="0" dirty="0" smtClean="0"/>
              <a:t>Zastosowania militarne.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pl-PL" b="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324089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Do 1’40</a:t>
                </a:r>
              </a:p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Cel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mojej pracy był następujący:</a:t>
                </a:r>
              </a:p>
              <a:p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1</a:t>
                </a:r>
              </a:p>
              <a:p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2</a:t>
                </a:r>
              </a:p>
              <a:p>
                <a:endParaRPr lang="pl-PL" sz="1200" b="1" kern="1200" baseline="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Pochylenia obrotu i prędkość zmiany kąta skrętu. Prędkości, ponieważ nie chciałem się odnosić do kąta skrętu w układzie globalnym, lecz skupić się na układzie lokalnym.</a:t>
                </a:r>
              </a:p>
              <a:p>
                <a:endParaRPr lang="pl-PL" sz="1200" b="0" kern="1200" baseline="0" dirty="0" smtClean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Jako cel dodatkowy obrane zostało przedstawienie mechaniki opisującej zachowanie układu, co zostało zawarte w pracy.</a:t>
                </a:r>
                <a:endParaRPr lang="pl-PL" sz="1200" b="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Symbol zastępczy notatek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Należy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zauważyć, że kąt skrętu (</a:t>
                </a:r>
                <a:r>
                  <a:rPr lang="pl-PL" sz="120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 </a:t>
                </a:r>
                <a:r>
                  <a:rPr lang="pl-PL" i="0" smtClean="0">
                    <a:latin typeface="Cambria Math" panose="02040503050406030204" pitchFamily="18" charset="0"/>
                  </a:rPr>
                  <a:t>𝜓</a:t>
                </a:r>
                <a:r>
                  <a:rPr lang="pl-PL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(psi) jest zapisany z notacją kropki. Chcę sterować obrotem, pochyleniem, i prędkością obrotową</a:t>
                </a:r>
                <a:r>
                  <a:rPr lang="pl-PL" sz="120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wokół osi </a:t>
                </a:r>
                <a:r>
                  <a:rPr lang="pl-PL" sz="1200" b="1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z 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układu inercjalnego (</a:t>
                </a:r>
                <a:r>
                  <a:rPr lang="pl-PL" sz="1200" b="0" kern="1200" baseline="0" dirty="0" err="1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yawRate</a:t>
                </a:r>
                <a:r>
                  <a:rPr lang="pl-PL" sz="1200" b="0" kern="1200" baseline="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). Jest to możliwie najprostsze sterowanie.</a:t>
                </a:r>
                <a:endParaRPr lang="pl-PL" sz="1200" b="1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3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898211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2’45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projektu dobrałem następujące części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Silniki,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śmigła i regulatory obrotów dobrałem wg danych producenta, deklarującego uzyskanie odpowiedniego ciągu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Aparatura RC jest podstawową aparaturą 6-kanałową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 jednostkę obliczeniową dobrałem moduł 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Teensy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3.1, na bazie procesora 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Cortex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M4, zapewniający jednocześnie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Zadowalającą moc obliczeniową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Mozliwość</a:t>
            </a:r>
            <a:r>
              <a:rPr lang="pl-PL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programowania za pomocą bibliotek Arduino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 IMU (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Inertial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mesurement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Unit) dobrałem moduł MPU9250, zawierający żyroskop, akcelerometr i sensor natężenia pola magnetycznego ziemi.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Dobrałem baterię o stosunkowo dużej pojemności jak na te gabaryty 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drona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celem uzyskania zadowalającego czasu lotu.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4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257271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3’40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ramach projektu zdecydowano się na samodzielne zaprojektowanie i wykonanie następujących elementów:</a:t>
            </a:r>
          </a:p>
          <a:p>
            <a:pPr lvl="0"/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centralnej płytki ramy;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płytek montażowych silnika;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płytek montażowych IMU;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sterownika lotu.</a:t>
            </a:r>
          </a:p>
          <a:p>
            <a:pPr marL="0" lvl="0" indent="0">
              <a:buFont typeface="Arial" panose="020B0604020202020204" pitchFamily="34" charset="0"/>
              <a:buNone/>
            </a:pP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sposób uproszczony zamodelowano części nie wpływające w sposób zasadniczy na kształt ramy, takie jak sterownik lotu czy kable,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które pominięto.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5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1771737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4’50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 slajdzie widzimy rysunki zaprojektowanych elementów: górnej i dolnej płytki centralnej ramy; z zaznaczonymi wymiarami podłączeniowymi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płytce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górnej uwzględniłem otwory montażowe dla tulei dystansowych mocujących IMU oraz sterownik lotu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projekcie górnej płytki uwzględniłem przyszłościowo możliwość montażu do ramy testowej, odbierającej stopnie swobody. Są to te wpusty i otwory, pod które zaprojektowana zostanie rama testowa.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pl-PL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 dolnej płytce ramy zamieściłem otwory na montaż rzepa utrzymującego baterię.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Uwzględniłem również otwory pod podwozie z zestawu DJI S500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 że za ramiona dobrałem rurki fi12 z włókna węglowego, zastosowałem  komercyjne obejmy do ramion dronów. Pod wymiary tych obejm zostały zaprojektowane otwory w płytkach ramy.</a:t>
            </a:r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6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7219217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5’15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Płytkę montażową IMU zaprojektowałem z uwzględnieniem odpowiednich wymiarów podłączeniowych do górnej płytki ramy</a:t>
            </a: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 modułu MPU9250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Zaś płytki montażowe silnika </a:t>
            </a:r>
            <a:r>
              <a:rPr lang="pl-PL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 uwzględnieniem odpowiednich wymiarów podłączeniowych do silników i obejm ramion.</a:t>
            </a:r>
          </a:p>
          <a:p>
            <a:endParaRPr lang="pl-PL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7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582258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 5’35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 określeniu wymaganych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połączeń elektronicznych zlutowałem na płytce prototypowej układ sterownika lotu, uwzględniając wymagane wejścia, wyjścia i rezystory podciągające.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Widać centralnie układ </a:t>
            </a:r>
            <a:r>
              <a:rPr lang="pl-PL" sz="1200" b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Teensy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3.1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8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7710660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5:55</a:t>
            </a:r>
            <a:endParaRPr lang="pl-PL" sz="1200" b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Zaprojektowane części wykonane zostały</a:t>
            </a: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 druku 3D w technologii FDM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Jako materiał dobrałem PLA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Slajd przedstawia kompletny złożony model.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200" b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Części zostały dopasowane wg oczekiwań, dzięki wcześniej wykonanemu modelowi 3D</a:t>
            </a:r>
            <a:endParaRPr lang="pl-PL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5C483D-DA6A-4FD6-9B89-3799D3BA9113}" type="slidenum">
              <a:rPr lang="pl-PL" smtClean="0"/>
              <a:pPr/>
              <a:t>9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76628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599FCFD-D7C3-4A7F-9BE1-36A3DD24874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81861089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B087828-5A06-4599-B4C8-148A0DD23D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0590532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884988" y="476250"/>
            <a:ext cx="1801812" cy="5649913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1476375" y="476250"/>
            <a:ext cx="5256213" cy="5649913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0240182-CECA-41B4-B5C3-B64C01B216D4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09112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30C4E8-D3C5-4A66-AB54-09B4D124EFB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0679301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5AB868E-737B-4D84-AB2E-764EC356873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33348087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1476375" y="1628775"/>
            <a:ext cx="3529013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5157788" y="1628775"/>
            <a:ext cx="3529012" cy="44973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7FC832B-9447-4117-AA58-8932A1CB7FCA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7826029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143E85-717F-4C25-B9B8-6A8FE1E371B3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202304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10D091C-DCD6-47DB-AD16-6BF0365FD41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4820561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686A3E-E59C-4122-A0B2-32669C11CE4C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7219837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B690371-21A9-428F-A0F6-74A74B06666D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4696083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l-PL" noProof="0" smtClean="0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A657D6-FB0D-4C52-ADBD-20A85C496137}" type="slidenum">
              <a:rPr lang="pl-PL" altLang="pl-PL"/>
              <a:pPr/>
              <a:t>‹#›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42253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76375" y="476250"/>
            <a:ext cx="7210425" cy="941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 wzorca tytułu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476375" y="1628775"/>
            <a:ext cx="7210425" cy="449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pl-PL" altLang="pl-PL" smtClean="0"/>
              <a:t>Kliknij, aby edytować style wzorca tekstu</a:t>
            </a:r>
          </a:p>
          <a:p>
            <a:pPr lvl="1"/>
            <a:r>
              <a:rPr lang="pl-PL" altLang="pl-PL" smtClean="0"/>
              <a:t>Drugi poziom</a:t>
            </a:r>
          </a:p>
          <a:p>
            <a:pPr lvl="2"/>
            <a:r>
              <a:rPr lang="pl-PL" altLang="pl-PL" smtClean="0"/>
              <a:t>Trzeci poziom</a:t>
            </a:r>
          </a:p>
          <a:p>
            <a:pPr lvl="3"/>
            <a:r>
              <a:rPr lang="pl-PL" altLang="pl-PL" smtClean="0"/>
              <a:t>Czwarty poziom</a:t>
            </a:r>
          </a:p>
          <a:p>
            <a:pPr lvl="4"/>
            <a:r>
              <a:rPr lang="pl-PL" altLang="pl-PL" smtClean="0"/>
              <a:t>Piąty poziom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pl-PL" altLang="pl-PL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Verdana" panose="020B0604030504040204" pitchFamily="34" charset="0"/>
              </a:defRPr>
            </a:lvl1pPr>
          </a:lstStyle>
          <a:p>
            <a:fld id="{58F68F3D-6753-4808-A2E4-DC23BD9A711C}" type="slidenum">
              <a:rPr lang="pl-PL" altLang="pl-PL"/>
              <a:pPr/>
              <a:t>‹#›</a:t>
            </a:fld>
            <a:endParaRPr lang="pl-PL" alt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chemeClr val="tx1"/>
          </a:solidFill>
          <a:latin typeface="+mn-lt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gh.edu.pl/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TS"/><Relationship Id="rId1" Type="http://schemas.microsoft.com/office/2007/relationships/media" Target="../media/media1.MTS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www.agh.edu.pl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/>
              <a:t>Projekt i budowa modelu zdalnie sterowanego typu quadcopter</a:t>
            </a:r>
            <a:r>
              <a:rPr lang="pl-PL" altLang="pl-PL" sz="3000" dirty="0" smtClean="0">
                <a:solidFill>
                  <a:schemeClr val="tx1"/>
                </a:solidFill>
              </a:rPr>
              <a:t/>
            </a:r>
            <a:br>
              <a:rPr lang="pl-PL" altLang="pl-PL" sz="3000" dirty="0" smtClean="0">
                <a:solidFill>
                  <a:schemeClr val="tx1"/>
                </a:solidFill>
              </a:rPr>
            </a:b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5220072" y="5468938"/>
            <a:ext cx="3779466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4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4785444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Giergiel</a:t>
            </a:r>
            <a:r>
              <a:rPr lang="pl-PL" altLang="pl-PL" sz="1400" b="1" dirty="0" smtClean="0">
                <a:latin typeface="Verdana" panose="020B0604030504040204" pitchFamily="34" charset="0"/>
              </a:rPr>
              <a:t>, prof. </a:t>
            </a:r>
            <a:r>
              <a:rPr lang="pl-PL" altLang="pl-PL" sz="1400" b="1" dirty="0" err="1" smtClean="0">
                <a:latin typeface="Verdana" panose="020B0604030504040204" pitchFamily="34" charset="0"/>
              </a:rPr>
              <a:t>nadzw</a:t>
            </a:r>
            <a:r>
              <a:rPr lang="pl-PL" altLang="pl-PL" sz="1400" b="1" dirty="0" smtClean="0">
                <a:latin typeface="Verdana" panose="020B0604030504040204" pitchFamily="34" charset="0"/>
              </a:rPr>
              <a:t>. AGH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9FCFD-D7C3-4A7F-9BE1-36A3DD248744}" type="slidenum">
              <a:rPr lang="pl-PL" altLang="pl-PL" smtClean="0"/>
              <a:pPr/>
              <a:t>1</a:t>
            </a:fld>
            <a:endParaRPr lang="pl-PL" altLang="pl-PL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Model rzeczywisty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1961869"/>
            <a:ext cx="6499812" cy="4366581"/>
            <a:chOff x="4044205" y="3594335"/>
            <a:chExt cx="4020781" cy="2083222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594335"/>
              <a:ext cx="4020781" cy="1744285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4044205" y="5560089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9.</a:t>
              </a:r>
              <a:r>
                <a:rPr lang="pl-PL" sz="1000" dirty="0" smtClean="0"/>
                <a:t> Zbudowany model.</a:t>
              </a:r>
              <a:endParaRPr lang="pl-PL" sz="1000" dirty="0" smtClean="0"/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10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77269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regulacji</a:t>
            </a: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-31740" y="1916839"/>
            <a:ext cx="8955979" cy="4364789"/>
            <a:chOff x="5365500" y="4426514"/>
            <a:chExt cx="528505" cy="190712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65500" y="4426514"/>
              <a:ext cx="528505" cy="156266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5514530" y="4588986"/>
              <a:ext cx="288325" cy="282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10.</a:t>
              </a:r>
              <a:r>
                <a:rPr lang="pl-PL" sz="1000" dirty="0" smtClean="0"/>
                <a:t> </a:t>
              </a:r>
              <a:r>
                <a:rPr lang="pl-PL" sz="1000" dirty="0" smtClean="0"/>
                <a:t>Schemat </a:t>
              </a:r>
              <a:r>
                <a:rPr lang="pl-PL" sz="1000" dirty="0" smtClean="0"/>
                <a:t>kaskadowego układu regulacji.</a:t>
              </a:r>
              <a:endParaRPr lang="pl-PL" sz="1000" dirty="0" smtClean="0"/>
            </a:p>
            <a:p>
              <a:r>
                <a:rPr lang="pl-PL" sz="1000" dirty="0" smtClean="0"/>
                <a:t>[</a:t>
              </a:r>
              <a:r>
                <a:rPr lang="pl-PL" sz="800" dirty="0"/>
                <a:t>G. </a:t>
              </a:r>
              <a:r>
                <a:rPr lang="pl-PL" sz="800" dirty="0" err="1"/>
                <a:t>Szafranski</a:t>
              </a:r>
              <a:r>
                <a:rPr lang="pl-PL" sz="800" dirty="0"/>
                <a:t>, R. </a:t>
              </a:r>
              <a:r>
                <a:rPr lang="pl-PL" sz="800" dirty="0" err="1" smtClean="0"/>
                <a:t>Czyba</a:t>
              </a:r>
              <a:r>
                <a:rPr lang="pl-PL" sz="800" dirty="0" smtClean="0"/>
                <a:t>, „</a:t>
              </a:r>
              <a:r>
                <a:rPr lang="en-US" sz="800" dirty="0"/>
                <a:t>Different Approaches of PID Control UAV Type </a:t>
              </a:r>
              <a:r>
                <a:rPr lang="en-US" sz="800" dirty="0" smtClean="0"/>
                <a:t>Quadrotor</a:t>
              </a:r>
              <a:r>
                <a:rPr lang="pl-PL" sz="800" dirty="0" smtClean="0"/>
                <a:t>”, </a:t>
              </a:r>
              <a:r>
                <a:rPr lang="en-US" sz="800" dirty="0"/>
                <a:t>Proceedings of the International Micro Air Vehicles conference 2011 summer </a:t>
              </a:r>
              <a:r>
                <a:rPr lang="en-US" sz="800" dirty="0" smtClean="0"/>
                <a:t>edition</a:t>
              </a:r>
              <a:r>
                <a:rPr lang="pl-PL" sz="800" dirty="0" smtClean="0"/>
                <a:t>, Gliwice, Polska, 2011</a:t>
              </a:r>
              <a:r>
                <a:rPr lang="pl-PL" sz="800" dirty="0" smtClean="0"/>
                <a:t>] - zmodyfikowany</a:t>
              </a:r>
              <a:endParaRPr lang="pl-PL" sz="800" dirty="0" smtClean="0"/>
            </a:p>
          </p:txBody>
        </p:sp>
      </p:grp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11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303598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Algorytm działania</a:t>
            </a:r>
            <a:endParaRPr lang="pl-PL" dirty="0"/>
          </a:p>
        </p:txBody>
      </p:sp>
      <p:grpSp>
        <p:nvGrpSpPr>
          <p:cNvPr id="7" name="Grupa 6"/>
          <p:cNvGrpSpPr/>
          <p:nvPr/>
        </p:nvGrpSpPr>
        <p:grpSpPr>
          <a:xfrm>
            <a:off x="251520" y="1621158"/>
            <a:ext cx="1296144" cy="456909"/>
            <a:chOff x="1547664" y="1714731"/>
            <a:chExt cx="1656184" cy="562141"/>
          </a:xfrm>
        </p:grpSpPr>
        <p:sp>
          <p:nvSpPr>
            <p:cNvPr id="5" name="Schemat blokowy: proces alternatywny 4"/>
            <p:cNvSpPr/>
            <p:nvPr/>
          </p:nvSpPr>
          <p:spPr>
            <a:xfrm>
              <a:off x="1547664" y="1714731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" name="pole tekstowe 5"/>
            <p:cNvSpPr txBox="1"/>
            <p:nvPr/>
          </p:nvSpPr>
          <p:spPr>
            <a:xfrm>
              <a:off x="1835696" y="1834218"/>
              <a:ext cx="1080120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START</a:t>
              </a:r>
              <a:endParaRPr lang="pl-PL" sz="1500" dirty="0"/>
            </a:p>
          </p:txBody>
        </p:sp>
      </p:grpSp>
      <p:grpSp>
        <p:nvGrpSpPr>
          <p:cNvPr id="20" name="Grupa 19"/>
          <p:cNvGrpSpPr/>
          <p:nvPr/>
        </p:nvGrpSpPr>
        <p:grpSpPr>
          <a:xfrm>
            <a:off x="4283968" y="3022865"/>
            <a:ext cx="2092864" cy="1090459"/>
            <a:chOff x="1547664" y="1714730"/>
            <a:chExt cx="1656184" cy="765818"/>
          </a:xfrm>
        </p:grpSpPr>
        <p:sp>
          <p:nvSpPr>
            <p:cNvPr id="22" name="Schemat blokowy: decyzja 21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3" name="pole tekstowe 22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port szeregowy obsłużył zapytanie?</a:t>
              </a:r>
              <a:endParaRPr lang="pl-PL" sz="1200" dirty="0"/>
            </a:p>
          </p:txBody>
        </p:sp>
      </p:grpSp>
      <p:grpSp>
        <p:nvGrpSpPr>
          <p:cNvPr id="24" name="Grupa 23"/>
          <p:cNvGrpSpPr/>
          <p:nvPr/>
        </p:nvGrpSpPr>
        <p:grpSpPr>
          <a:xfrm>
            <a:off x="2107771" y="1621158"/>
            <a:ext cx="1525810" cy="456909"/>
            <a:chOff x="1471880" y="1712214"/>
            <a:chExt cx="1656184" cy="562141"/>
          </a:xfrm>
        </p:grpSpPr>
        <p:sp>
          <p:nvSpPr>
            <p:cNvPr id="25" name="Schemat blokowy: proces alternatywny 24"/>
            <p:cNvSpPr/>
            <p:nvPr/>
          </p:nvSpPr>
          <p:spPr>
            <a:xfrm>
              <a:off x="1471880" y="1712214"/>
              <a:ext cx="1656184" cy="562141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26" name="pole tekstowe 25"/>
            <p:cNvSpPr txBox="1"/>
            <p:nvPr/>
          </p:nvSpPr>
          <p:spPr>
            <a:xfrm>
              <a:off x="1517176" y="1831703"/>
              <a:ext cx="1565592" cy="3975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l-PL" sz="1500" dirty="0" smtClean="0"/>
                <a:t>inicjalizacja</a:t>
              </a:r>
              <a:endParaRPr lang="pl-PL" sz="1500" dirty="0"/>
            </a:p>
          </p:txBody>
        </p:sp>
      </p:grpSp>
      <p:grpSp>
        <p:nvGrpSpPr>
          <p:cNvPr id="30" name="Grupa 29"/>
          <p:cNvGrpSpPr/>
          <p:nvPr/>
        </p:nvGrpSpPr>
        <p:grpSpPr>
          <a:xfrm>
            <a:off x="6743693" y="3208054"/>
            <a:ext cx="1492295" cy="720080"/>
            <a:chOff x="1547664" y="1714730"/>
            <a:chExt cx="1656184" cy="765818"/>
          </a:xfrm>
        </p:grpSpPr>
        <p:sp>
          <p:nvSpPr>
            <p:cNvPr id="31" name="Schemat blokowy: proces alternatywny 30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2" name="pole tekstowe 31"/>
            <p:cNvSpPr txBox="1"/>
            <p:nvPr/>
          </p:nvSpPr>
          <p:spPr>
            <a:xfrm>
              <a:off x="1691680" y="1852145"/>
              <a:ext cx="1368152" cy="49098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Obsługa portu szeregowego</a:t>
              </a:r>
              <a:endParaRPr lang="pl-PL" sz="1200" dirty="0"/>
            </a:p>
          </p:txBody>
        </p:sp>
      </p:grpSp>
      <p:grpSp>
        <p:nvGrpSpPr>
          <p:cNvPr id="33" name="Grupa 32"/>
          <p:cNvGrpSpPr/>
          <p:nvPr/>
        </p:nvGrpSpPr>
        <p:grpSpPr>
          <a:xfrm>
            <a:off x="1824243" y="2281587"/>
            <a:ext cx="2092864" cy="1090459"/>
            <a:chOff x="1547664" y="1714730"/>
            <a:chExt cx="1656184" cy="765818"/>
          </a:xfrm>
        </p:grpSpPr>
        <p:sp>
          <p:nvSpPr>
            <p:cNvPr id="34" name="Schemat blokowy: decyzja 33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5" name="pole tekstowe 34"/>
            <p:cNvSpPr txBox="1"/>
            <p:nvPr/>
          </p:nvSpPr>
          <p:spPr>
            <a:xfrm>
              <a:off x="1691680" y="1935529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UAV jest uzbrojony?</a:t>
              </a:r>
              <a:endParaRPr lang="pl-PL" sz="1200" dirty="0"/>
            </a:p>
          </p:txBody>
        </p:sp>
      </p:grpSp>
      <p:grpSp>
        <p:nvGrpSpPr>
          <p:cNvPr id="36" name="Grupa 35"/>
          <p:cNvGrpSpPr/>
          <p:nvPr/>
        </p:nvGrpSpPr>
        <p:grpSpPr>
          <a:xfrm>
            <a:off x="4283968" y="4467090"/>
            <a:ext cx="2092864" cy="1090459"/>
            <a:chOff x="1547664" y="1714730"/>
            <a:chExt cx="1656184" cy="765818"/>
          </a:xfrm>
        </p:grpSpPr>
        <p:sp>
          <p:nvSpPr>
            <p:cNvPr id="37" name="Schemat blokowy: decyzja 36"/>
            <p:cNvSpPr/>
            <p:nvPr/>
          </p:nvSpPr>
          <p:spPr>
            <a:xfrm>
              <a:off x="1547664" y="1714730"/>
              <a:ext cx="1656184" cy="765818"/>
            </a:xfrm>
            <a:prstGeom prst="flowChartDecision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38" name="pole tekstowe 37"/>
            <p:cNvSpPr txBox="1"/>
            <p:nvPr/>
          </p:nvSpPr>
          <p:spPr>
            <a:xfrm>
              <a:off x="1691680" y="1935531"/>
              <a:ext cx="1368152" cy="324223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Czy aparatura RC jest skalibrowana?</a:t>
              </a:r>
              <a:endParaRPr lang="pl-PL" sz="1200" dirty="0"/>
            </a:p>
          </p:txBody>
        </p:sp>
      </p:grpSp>
      <p:grpSp>
        <p:nvGrpSpPr>
          <p:cNvPr id="39" name="Grupa 38"/>
          <p:cNvGrpSpPr/>
          <p:nvPr/>
        </p:nvGrpSpPr>
        <p:grpSpPr>
          <a:xfrm>
            <a:off x="6743693" y="4652279"/>
            <a:ext cx="1492295" cy="720080"/>
            <a:chOff x="1547664" y="1714730"/>
            <a:chExt cx="1656184" cy="765818"/>
          </a:xfrm>
        </p:grpSpPr>
        <p:sp>
          <p:nvSpPr>
            <p:cNvPr id="40" name="Schemat blokowy: proces alternatywny 39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41" name="pole tekstowe 40"/>
            <p:cNvSpPr txBox="1"/>
            <p:nvPr/>
          </p:nvSpPr>
          <p:spPr>
            <a:xfrm>
              <a:off x="1691680" y="1753947"/>
              <a:ext cx="1368152" cy="6873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Kalibracja kanałów aparatury</a:t>
              </a:r>
              <a:endParaRPr lang="pl-PL" sz="1200" dirty="0"/>
            </a:p>
          </p:txBody>
        </p:sp>
      </p:grpSp>
      <p:cxnSp>
        <p:nvCxnSpPr>
          <p:cNvPr id="42" name="Łącznik prosty ze strzałką 41"/>
          <p:cNvCxnSpPr>
            <a:stCxn id="22" idx="3"/>
            <a:endCxn id="31" idx="1"/>
          </p:cNvCxnSpPr>
          <p:nvPr/>
        </p:nvCxnSpPr>
        <p:spPr>
          <a:xfrm flipV="1">
            <a:off x="6376832" y="3568094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Łącznik prosty ze strzałką 43"/>
          <p:cNvCxnSpPr>
            <a:stCxn id="22" idx="2"/>
            <a:endCxn id="37" idx="0"/>
          </p:cNvCxnSpPr>
          <p:nvPr/>
        </p:nvCxnSpPr>
        <p:spPr>
          <a:xfrm>
            <a:off x="5330400" y="4113324"/>
            <a:ext cx="0" cy="3537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pole tekstowe 45"/>
          <p:cNvSpPr txBox="1"/>
          <p:nvPr/>
        </p:nvSpPr>
        <p:spPr>
          <a:xfrm>
            <a:off x="5976201" y="3391122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7" name="pole tekstowe 46"/>
          <p:cNvSpPr txBox="1"/>
          <p:nvPr/>
        </p:nvSpPr>
        <p:spPr>
          <a:xfrm>
            <a:off x="5164797" y="3802217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sp>
        <p:nvSpPr>
          <p:cNvPr id="48" name="pole tekstowe 47"/>
          <p:cNvSpPr txBox="1"/>
          <p:nvPr/>
        </p:nvSpPr>
        <p:spPr>
          <a:xfrm>
            <a:off x="6009971" y="4816328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49" name="pole tekstowe 48"/>
          <p:cNvSpPr txBox="1"/>
          <p:nvPr/>
        </p:nvSpPr>
        <p:spPr>
          <a:xfrm>
            <a:off x="5159920" y="5231951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50" name="Łącznik prosty ze strzałką 49"/>
          <p:cNvCxnSpPr/>
          <p:nvPr/>
        </p:nvCxnSpPr>
        <p:spPr>
          <a:xfrm flipV="1">
            <a:off x="6376832" y="5014632"/>
            <a:ext cx="36686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6" name="pole tekstowe 55"/>
          <p:cNvSpPr txBox="1"/>
          <p:nvPr/>
        </p:nvSpPr>
        <p:spPr>
          <a:xfrm>
            <a:off x="3511196" y="2638063"/>
            <a:ext cx="28352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N</a:t>
            </a:r>
            <a:endParaRPr lang="pl-PL" sz="1700" dirty="0"/>
          </a:p>
        </p:txBody>
      </p:sp>
      <p:sp>
        <p:nvSpPr>
          <p:cNvPr id="57" name="pole tekstowe 56"/>
          <p:cNvSpPr txBox="1"/>
          <p:nvPr/>
        </p:nvSpPr>
        <p:spPr>
          <a:xfrm>
            <a:off x="2699792" y="3049158"/>
            <a:ext cx="331206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700" dirty="0" smtClean="0"/>
              <a:t>T</a:t>
            </a:r>
            <a:endParaRPr lang="pl-PL" sz="1700" dirty="0"/>
          </a:p>
        </p:txBody>
      </p:sp>
      <p:cxnSp>
        <p:nvCxnSpPr>
          <p:cNvPr id="61" name="Łącznik łamany 60"/>
          <p:cNvCxnSpPr>
            <a:stCxn id="34" idx="3"/>
            <a:endCxn id="22" idx="0"/>
          </p:cNvCxnSpPr>
          <p:nvPr/>
        </p:nvCxnSpPr>
        <p:spPr>
          <a:xfrm>
            <a:off x="3917107" y="2826817"/>
            <a:ext cx="1413293" cy="19604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Grupa 61"/>
          <p:cNvGrpSpPr/>
          <p:nvPr/>
        </p:nvGrpSpPr>
        <p:grpSpPr>
          <a:xfrm>
            <a:off x="2119247" y="3515915"/>
            <a:ext cx="1492295" cy="597409"/>
            <a:chOff x="1547664" y="1714730"/>
            <a:chExt cx="1656184" cy="765818"/>
          </a:xfrm>
        </p:grpSpPr>
        <p:sp>
          <p:nvSpPr>
            <p:cNvPr id="63" name="Schemat blokowy: proces alternatywny 62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4" name="pole tekstowe 63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nastaw</a:t>
              </a:r>
              <a:endParaRPr lang="pl-PL" sz="1200" dirty="0"/>
            </a:p>
          </p:txBody>
        </p:sp>
      </p:grpSp>
      <p:cxnSp>
        <p:nvCxnSpPr>
          <p:cNvPr id="66" name="Łącznik prosty ze strzałką 65"/>
          <p:cNvCxnSpPr>
            <a:stCxn id="57" idx="2"/>
            <a:endCxn id="63" idx="0"/>
          </p:cNvCxnSpPr>
          <p:nvPr/>
        </p:nvCxnSpPr>
        <p:spPr>
          <a:xfrm>
            <a:off x="2865395" y="340310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7" name="Grupa 66"/>
          <p:cNvGrpSpPr/>
          <p:nvPr/>
        </p:nvGrpSpPr>
        <p:grpSpPr>
          <a:xfrm>
            <a:off x="2119247" y="4235995"/>
            <a:ext cx="1492295" cy="597409"/>
            <a:chOff x="1547664" y="1714730"/>
            <a:chExt cx="1656184" cy="765818"/>
          </a:xfrm>
        </p:grpSpPr>
        <p:sp>
          <p:nvSpPr>
            <p:cNvPr id="68" name="Schemat blokowy: proces alternatywny 67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69" name="pole tekstowe 68"/>
            <p:cNvSpPr txBox="1"/>
            <p:nvPr/>
          </p:nvSpPr>
          <p:spPr>
            <a:xfrm>
              <a:off x="1691680" y="1920097"/>
              <a:ext cx="1368152" cy="35508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Odczyt stanu</a:t>
              </a:r>
              <a:endParaRPr lang="pl-PL" sz="1200" dirty="0"/>
            </a:p>
          </p:txBody>
        </p:sp>
      </p:grpSp>
      <p:cxnSp>
        <p:nvCxnSpPr>
          <p:cNvPr id="70" name="Łącznik prosty ze strzałką 69"/>
          <p:cNvCxnSpPr>
            <a:endCxn id="68" idx="0"/>
          </p:cNvCxnSpPr>
          <p:nvPr/>
        </p:nvCxnSpPr>
        <p:spPr>
          <a:xfrm>
            <a:off x="2865395" y="4123181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1" name="Grupa 70"/>
          <p:cNvGrpSpPr/>
          <p:nvPr/>
        </p:nvGrpSpPr>
        <p:grpSpPr>
          <a:xfrm>
            <a:off x="2107771" y="4992260"/>
            <a:ext cx="1492295" cy="597409"/>
            <a:chOff x="1547664" y="1714730"/>
            <a:chExt cx="1656184" cy="765818"/>
          </a:xfrm>
        </p:grpSpPr>
        <p:sp>
          <p:nvSpPr>
            <p:cNvPr id="72" name="Schemat blokowy: proces alternatywny 71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3" name="pole tekstowe 72"/>
            <p:cNvSpPr txBox="1"/>
            <p:nvPr/>
          </p:nvSpPr>
          <p:spPr>
            <a:xfrm>
              <a:off x="1691680" y="1801735"/>
              <a:ext cx="1368152" cy="5918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Algorytm regulacji</a:t>
              </a:r>
              <a:endParaRPr lang="pl-PL" sz="1200" dirty="0"/>
            </a:p>
          </p:txBody>
        </p:sp>
      </p:grpSp>
      <p:cxnSp>
        <p:nvCxnSpPr>
          <p:cNvPr id="74" name="Łącznik prosty ze strzałką 73"/>
          <p:cNvCxnSpPr>
            <a:endCxn id="72" idx="0"/>
          </p:cNvCxnSpPr>
          <p:nvPr/>
        </p:nvCxnSpPr>
        <p:spPr>
          <a:xfrm>
            <a:off x="2853919" y="4879446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5" name="Grupa 74"/>
          <p:cNvGrpSpPr/>
          <p:nvPr/>
        </p:nvGrpSpPr>
        <p:grpSpPr>
          <a:xfrm>
            <a:off x="2107771" y="5733256"/>
            <a:ext cx="1492295" cy="597409"/>
            <a:chOff x="1547664" y="1714730"/>
            <a:chExt cx="1656184" cy="765818"/>
          </a:xfrm>
        </p:grpSpPr>
        <p:sp>
          <p:nvSpPr>
            <p:cNvPr id="76" name="Schemat blokowy: proces alternatywny 75"/>
            <p:cNvSpPr/>
            <p:nvPr/>
          </p:nvSpPr>
          <p:spPr>
            <a:xfrm>
              <a:off x="1547664" y="1714730"/>
              <a:ext cx="1656184" cy="765818"/>
            </a:xfrm>
            <a:prstGeom prst="flowChartAlternateProcess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l-PL"/>
            </a:p>
          </p:txBody>
        </p:sp>
        <p:sp>
          <p:nvSpPr>
            <p:cNvPr id="77" name="pole tekstowe 76"/>
            <p:cNvSpPr txBox="1"/>
            <p:nvPr/>
          </p:nvSpPr>
          <p:spPr>
            <a:xfrm>
              <a:off x="1691680" y="1801735"/>
              <a:ext cx="1368152" cy="59180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pl-PL" sz="1200" dirty="0" smtClean="0"/>
                <a:t>Wysterowanie wyjść</a:t>
              </a:r>
              <a:endParaRPr lang="pl-PL" sz="1200" dirty="0"/>
            </a:p>
          </p:txBody>
        </p:sp>
      </p:grpSp>
      <p:cxnSp>
        <p:nvCxnSpPr>
          <p:cNvPr id="78" name="Łącznik prosty ze strzałką 77"/>
          <p:cNvCxnSpPr>
            <a:endCxn id="76" idx="0"/>
          </p:cNvCxnSpPr>
          <p:nvPr/>
        </p:nvCxnSpPr>
        <p:spPr>
          <a:xfrm>
            <a:off x="2853919" y="5620442"/>
            <a:ext cx="0" cy="112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0" name="Łącznik prosty ze strzałką 79"/>
          <p:cNvCxnSpPr>
            <a:stCxn id="25" idx="2"/>
            <a:endCxn id="34" idx="0"/>
          </p:cNvCxnSpPr>
          <p:nvPr/>
        </p:nvCxnSpPr>
        <p:spPr>
          <a:xfrm flipH="1">
            <a:off x="2870675" y="2078067"/>
            <a:ext cx="1" cy="203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2" name="Łącznik prosty ze strzałką 81"/>
          <p:cNvCxnSpPr>
            <a:stCxn id="5" idx="3"/>
            <a:endCxn id="25" idx="1"/>
          </p:cNvCxnSpPr>
          <p:nvPr/>
        </p:nvCxnSpPr>
        <p:spPr>
          <a:xfrm>
            <a:off x="1547664" y="1849613"/>
            <a:ext cx="56010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Łącznik łamany 103"/>
          <p:cNvCxnSpPr>
            <a:stCxn id="37" idx="2"/>
          </p:cNvCxnSpPr>
          <p:nvPr/>
        </p:nvCxnSpPr>
        <p:spPr>
          <a:xfrm rot="16200000" flipH="1">
            <a:off x="6953647" y="3934302"/>
            <a:ext cx="243579" cy="3490072"/>
          </a:xfrm>
          <a:prstGeom prst="bentConnector2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Łącznik prosty 107"/>
          <p:cNvCxnSpPr/>
          <p:nvPr/>
        </p:nvCxnSpPr>
        <p:spPr>
          <a:xfrm flipV="1">
            <a:off x="8820472" y="2179827"/>
            <a:ext cx="1" cy="362130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1" name="Łącznik prosty 110"/>
          <p:cNvCxnSpPr/>
          <p:nvPr/>
        </p:nvCxnSpPr>
        <p:spPr>
          <a:xfrm flipH="1" flipV="1">
            <a:off x="2865394" y="2132856"/>
            <a:ext cx="5971565" cy="469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Łącznik łamany 113"/>
          <p:cNvCxnSpPr>
            <a:stCxn id="76" idx="2"/>
          </p:cNvCxnSpPr>
          <p:nvPr/>
        </p:nvCxnSpPr>
        <p:spPr>
          <a:xfrm rot="5400000" flipH="1" flipV="1">
            <a:off x="760751" y="4226023"/>
            <a:ext cx="4197809" cy="11475"/>
          </a:xfrm>
          <a:prstGeom prst="bentConnector5">
            <a:avLst>
              <a:gd name="adj1" fmla="val -5446"/>
              <a:gd name="adj2" fmla="val -11150745"/>
              <a:gd name="adj3" fmla="val 100001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7" name="pole tekstowe 116"/>
          <p:cNvSpPr txBox="1"/>
          <p:nvPr/>
        </p:nvSpPr>
        <p:spPr>
          <a:xfrm>
            <a:off x="4075207" y="6277475"/>
            <a:ext cx="301707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000" dirty="0" smtClean="0"/>
              <a:t>Rys. </a:t>
            </a:r>
            <a:r>
              <a:rPr lang="pl-PL" sz="1000" dirty="0" smtClean="0"/>
              <a:t>11.</a:t>
            </a:r>
            <a:r>
              <a:rPr lang="pl-PL" sz="1000" dirty="0" smtClean="0"/>
              <a:t> </a:t>
            </a:r>
            <a:r>
              <a:rPr lang="pl-PL" sz="1000" dirty="0" smtClean="0"/>
              <a:t>Schemat blokowy algorytmu</a:t>
            </a:r>
            <a:endParaRPr lang="pl-PL" sz="800" dirty="0" smtClean="0"/>
          </a:p>
        </p:txBody>
      </p:sp>
      <p:sp>
        <p:nvSpPr>
          <p:cNvPr id="3" name="Symbol zastępczy numeru slajdu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12</a:t>
            </a:fld>
            <a:endParaRPr lang="pl-PL" altLang="pl-PL"/>
          </a:p>
        </p:txBody>
      </p:sp>
      <p:cxnSp>
        <p:nvCxnSpPr>
          <p:cNvPr id="8" name="Łącznik prosty 7"/>
          <p:cNvCxnSpPr>
            <a:stCxn id="31" idx="3"/>
          </p:cNvCxnSpPr>
          <p:nvPr/>
        </p:nvCxnSpPr>
        <p:spPr>
          <a:xfrm>
            <a:off x="8235988" y="3568094"/>
            <a:ext cx="584484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56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Działanie w praktyce</a:t>
            </a:r>
            <a:endParaRPr lang="pl-PL" dirty="0"/>
          </a:p>
        </p:txBody>
      </p:sp>
      <p:pic>
        <p:nvPicPr>
          <p:cNvPr id="5" name="01305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76375" y="2012950"/>
            <a:ext cx="7210425" cy="4056063"/>
          </a:xfrm>
        </p:spPr>
      </p:pic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13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70112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4375" y="2565400"/>
            <a:ext cx="8215313" cy="1504950"/>
          </a:xfrm>
        </p:spPr>
        <p:txBody>
          <a:bodyPr lIns="0" tIns="0" rIns="0" bIns="0" anchor="t"/>
          <a:lstStyle/>
          <a:p>
            <a:pPr algn="ctr" eaLnBrk="1" hangingPunct="1">
              <a:lnSpc>
                <a:spcPts val="3800"/>
              </a:lnSpc>
            </a:pPr>
            <a:r>
              <a:rPr lang="pl-PL" sz="3200" dirty="0" smtClean="0"/>
              <a:t>Dziękuję za uwagę</a:t>
            </a:r>
            <a:endParaRPr lang="pl-PL" altLang="pl-PL" sz="3000" dirty="0" smtClean="0">
              <a:solidFill>
                <a:schemeClr val="tx1"/>
              </a:solidFill>
            </a:endParaRPr>
          </a:p>
        </p:txBody>
      </p:sp>
      <p:sp>
        <p:nvSpPr>
          <p:cNvPr id="2051" name="Rectangle 5"/>
          <p:cNvSpPr>
            <a:spLocks noChangeArrowheads="1"/>
          </p:cNvSpPr>
          <p:nvPr/>
        </p:nvSpPr>
        <p:spPr bwMode="auto">
          <a:xfrm>
            <a:off x="215900" y="4221163"/>
            <a:ext cx="1979613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Wykonał: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 smtClean="0">
                <a:latin typeface="Verdana" panose="020B0604030504040204" pitchFamily="34" charset="0"/>
              </a:rPr>
              <a:t>Łukasz Drożdż</a:t>
            </a:r>
            <a:r>
              <a:rPr lang="pl-PL" altLang="pl-PL" sz="1800" b="1" dirty="0">
                <a:latin typeface="Verdana" panose="020B0604030504040204" pitchFamily="34" charset="0"/>
              </a:rPr>
              <a:t>		</a:t>
            </a:r>
          </a:p>
        </p:txBody>
      </p:sp>
      <p:sp>
        <p:nvSpPr>
          <p:cNvPr id="2052" name="Rectangle 6"/>
          <p:cNvSpPr>
            <a:spLocks noChangeArrowheads="1"/>
          </p:cNvSpPr>
          <p:nvPr/>
        </p:nvSpPr>
        <p:spPr bwMode="auto">
          <a:xfrm>
            <a:off x="5220072" y="5468938"/>
            <a:ext cx="3779466" cy="1128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1600"/>
              </a:lnSpc>
            </a:pPr>
            <a:r>
              <a:rPr lang="pl-PL" altLang="pl-PL" sz="1600" b="1" dirty="0">
                <a:latin typeface="Verdana" panose="020B0604030504040204" pitchFamily="34" charset="0"/>
              </a:rPr>
              <a:t>Wydział Inżynierii Mechanicznej i Robotyki</a:t>
            </a:r>
          </a:p>
          <a:p>
            <a:pPr eaLnBrk="1" hangingPunct="1">
              <a:lnSpc>
                <a:spcPts val="1600"/>
              </a:lnSpc>
            </a:pPr>
            <a:endParaRPr lang="pl-PL" altLang="pl-PL" sz="16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1600"/>
              </a:lnSpc>
            </a:pPr>
            <a:r>
              <a:rPr lang="pl-PL" altLang="pl-PL" sz="1600" b="1" dirty="0" smtClean="0">
                <a:latin typeface="Verdana" panose="020B0604030504040204" pitchFamily="34" charset="0"/>
              </a:rPr>
              <a:t>Katedra Robotyki i Mechatroniki</a:t>
            </a: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r>
              <a:rPr lang="pl-PL" altLang="pl-PL" sz="1600" b="1" dirty="0">
                <a:latin typeface="Verdana" panose="020B0604030504040204" pitchFamily="34" charset="0"/>
              </a:rPr>
              <a:t/>
            </a:r>
            <a:br>
              <a:rPr lang="pl-PL" altLang="pl-PL" sz="1600" b="1" dirty="0">
                <a:latin typeface="Verdana" panose="020B0604030504040204" pitchFamily="34" charset="0"/>
              </a:rPr>
            </a:br>
            <a:endParaRPr lang="pl-PL" altLang="pl-PL" sz="700" dirty="0">
              <a:latin typeface="Verdana" panose="020B0604030504040204" pitchFamily="34" charset="0"/>
            </a:endParaRPr>
          </a:p>
        </p:txBody>
      </p:sp>
      <p:sp>
        <p:nvSpPr>
          <p:cNvPr id="7" name="pole tekstowe 6"/>
          <p:cNvSpPr txBox="1"/>
          <p:nvPr/>
        </p:nvSpPr>
        <p:spPr>
          <a:xfrm>
            <a:off x="7631113" y="6611938"/>
            <a:ext cx="1512887" cy="261937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defRPr/>
            </a:pPr>
            <a:r>
              <a:rPr lang="pl-PL" sz="11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lt"/>
                <a:cs typeface="+mn-cs"/>
                <a:hlinkClick r:id="rId4"/>
              </a:rPr>
              <a:t>www.agh.edu.pl</a:t>
            </a:r>
            <a:endParaRPr lang="pl-PL" sz="1100" b="1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lt"/>
              <a:cs typeface="+mn-cs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18604" y="4941168"/>
            <a:ext cx="4929460" cy="720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>
            <a:lvl1pPr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ts val="2400"/>
              </a:lnSpc>
            </a:pPr>
            <a:r>
              <a:rPr lang="pl-PL" altLang="pl-PL" sz="1800" b="1" dirty="0" smtClean="0">
                <a:latin typeface="Verdana" panose="020B0604030504040204" pitchFamily="34" charset="0"/>
              </a:rPr>
              <a:t>Promotor:</a:t>
            </a:r>
            <a:endParaRPr lang="pl-PL" altLang="pl-PL" sz="1800" b="1" dirty="0">
              <a:latin typeface="Verdana" panose="020B0604030504040204" pitchFamily="34" charset="0"/>
            </a:endParaRPr>
          </a:p>
          <a:p>
            <a:pPr eaLnBrk="1" hangingPunct="1">
              <a:lnSpc>
                <a:spcPts val="2400"/>
              </a:lnSpc>
            </a:pPr>
            <a:r>
              <a:rPr lang="pl-PL" altLang="pl-PL" sz="1400" b="1" dirty="0">
                <a:latin typeface="Verdana" panose="020B0604030504040204" pitchFamily="34" charset="0"/>
              </a:rPr>
              <a:t>dr hab. inż. Mariusz </a:t>
            </a:r>
            <a:r>
              <a:rPr lang="pl-PL" altLang="pl-PL" sz="1400" b="1" dirty="0" err="1">
                <a:latin typeface="Verdana" panose="020B0604030504040204" pitchFamily="34" charset="0"/>
              </a:rPr>
              <a:t>Giergiel</a:t>
            </a:r>
            <a:r>
              <a:rPr lang="pl-PL" altLang="pl-PL" sz="1400" b="1" dirty="0">
                <a:latin typeface="Verdana" panose="020B0604030504040204" pitchFamily="34" charset="0"/>
              </a:rPr>
              <a:t>, prof. </a:t>
            </a:r>
            <a:r>
              <a:rPr lang="pl-PL" altLang="pl-PL" sz="1400" b="1" dirty="0" err="1">
                <a:latin typeface="Verdana" panose="020B0604030504040204" pitchFamily="34" charset="0"/>
              </a:rPr>
              <a:t>nadzw</a:t>
            </a:r>
            <a:r>
              <a:rPr lang="pl-PL" altLang="pl-PL" sz="1400" b="1" dirty="0">
                <a:latin typeface="Verdana" panose="020B0604030504040204" pitchFamily="34" charset="0"/>
              </a:rPr>
              <a:t>. AGH</a:t>
            </a:r>
            <a:endParaRPr lang="pl-PL" altLang="pl-PL" sz="1800" b="1" dirty="0">
              <a:latin typeface="Verdana" panose="020B0604030504040204" pitchFamily="34" charset="0"/>
            </a:endParaRPr>
          </a:p>
        </p:txBody>
      </p:sp>
      <p:sp>
        <p:nvSpPr>
          <p:cNvPr id="2" name="Symbol zastępczy numeru slajdu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99FCFD-D7C3-4A7F-9BE1-36A3DD248744}" type="slidenum">
              <a:rPr lang="pl-PL" altLang="pl-PL" smtClean="0"/>
              <a:pPr/>
              <a:t>14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65399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Czym jest quadcopter</a:t>
            </a:r>
            <a:r>
              <a:rPr lang="pl-PL" dirty="0"/>
              <a:t>?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l-PL" dirty="0" smtClean="0"/>
              <a:t>Powszechnie „dron”</a:t>
            </a:r>
          </a:p>
          <a:p>
            <a:pPr>
              <a:lnSpc>
                <a:spcPct val="150000"/>
              </a:lnSpc>
            </a:pPr>
            <a:r>
              <a:rPr lang="pl-PL" dirty="0" smtClean="0"/>
              <a:t>Cztery śmigła</a:t>
            </a:r>
            <a:endParaRPr lang="pl-PL" dirty="0" smtClean="0"/>
          </a:p>
          <a:p>
            <a:pPr>
              <a:lnSpc>
                <a:spcPct val="150000"/>
              </a:lnSpc>
            </a:pPr>
            <a:r>
              <a:rPr lang="pl-PL" dirty="0" smtClean="0"/>
              <a:t>Zdalnie sterowany</a:t>
            </a:r>
            <a:endParaRPr lang="pl-PL" dirty="0" smtClean="0"/>
          </a:p>
          <a:p>
            <a:r>
              <a:rPr lang="pl-PL" dirty="0" smtClean="0"/>
              <a:t>Szerokie </a:t>
            </a:r>
            <a:br>
              <a:rPr lang="pl-PL" dirty="0" smtClean="0"/>
            </a:br>
            <a:r>
              <a:rPr lang="pl-PL" dirty="0" smtClean="0"/>
              <a:t>zastosowanie</a:t>
            </a:r>
            <a:endParaRPr lang="pl-PL" dirty="0" smtClean="0"/>
          </a:p>
          <a:p>
            <a:pPr marL="0" indent="0">
              <a:lnSpc>
                <a:spcPct val="150000"/>
              </a:lnSpc>
              <a:buNone/>
            </a:pPr>
            <a:endParaRPr lang="pl-PL" dirty="0" smtClean="0"/>
          </a:p>
        </p:txBody>
      </p:sp>
      <p:grpSp>
        <p:nvGrpSpPr>
          <p:cNvPr id="8" name="Grupa 7"/>
          <p:cNvGrpSpPr/>
          <p:nvPr/>
        </p:nvGrpSpPr>
        <p:grpSpPr>
          <a:xfrm>
            <a:off x="4860032" y="2249454"/>
            <a:ext cx="3960440" cy="3613518"/>
            <a:chOff x="4211960" y="2426990"/>
            <a:chExt cx="4248472" cy="3703228"/>
          </a:xfrm>
        </p:grpSpPr>
        <p:pic>
          <p:nvPicPr>
            <p:cNvPr id="6" name="Obraz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43477" y="2426990"/>
              <a:ext cx="3862247" cy="2838037"/>
            </a:xfrm>
            <a:prstGeom prst="rect">
              <a:avLst/>
            </a:prstGeom>
          </p:spPr>
        </p:pic>
        <p:sp>
          <p:nvSpPr>
            <p:cNvPr id="7" name="pole tekstowe 6"/>
            <p:cNvSpPr txBox="1"/>
            <p:nvPr/>
          </p:nvSpPr>
          <p:spPr>
            <a:xfrm>
              <a:off x="4211960" y="5373216"/>
              <a:ext cx="4248472" cy="7570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1. </a:t>
              </a:r>
              <a:r>
                <a:rPr lang="pl-PL" sz="1000" dirty="0" smtClean="0"/>
                <a:t>STARMAC </a:t>
              </a:r>
              <a:r>
                <a:rPr lang="pl-PL" sz="1000" dirty="0" smtClean="0"/>
                <a:t>II.</a:t>
              </a:r>
              <a:endParaRPr lang="pl-PL" sz="1000" dirty="0" smtClean="0"/>
            </a:p>
            <a:p>
              <a:r>
                <a:rPr lang="pl-PL" sz="800" dirty="0" smtClean="0"/>
                <a:t>[</a:t>
              </a:r>
              <a:r>
                <a:rPr lang="pl-PL" sz="800" dirty="0"/>
                <a:t>H. Huang, G. Hoffmann, S. </a:t>
              </a:r>
              <a:r>
                <a:rPr lang="pl-PL" sz="800" dirty="0" err="1"/>
                <a:t>Waslander</a:t>
              </a:r>
              <a:r>
                <a:rPr lang="pl-PL" sz="800" dirty="0"/>
                <a:t>, and C. </a:t>
              </a:r>
              <a:r>
                <a:rPr lang="pl-PL" sz="800" dirty="0" err="1"/>
                <a:t>Tomlin</a:t>
              </a:r>
              <a:r>
                <a:rPr lang="pl-PL" sz="800" dirty="0"/>
                <a:t>, “</a:t>
              </a:r>
              <a:r>
                <a:rPr lang="pl-PL" sz="800" dirty="0" err="1"/>
                <a:t>Aerodynamics</a:t>
              </a:r>
              <a:r>
                <a:rPr lang="pl-PL" sz="800" dirty="0"/>
                <a:t> and </a:t>
              </a:r>
              <a:r>
                <a:rPr lang="pl-PL" sz="800" dirty="0" err="1"/>
                <a:t>control</a:t>
              </a:r>
              <a:r>
                <a:rPr lang="pl-PL" sz="800" dirty="0"/>
                <a:t> of </a:t>
              </a:r>
              <a:r>
                <a:rPr lang="pl-PL" sz="800" dirty="0" err="1"/>
                <a:t>autonomous</a:t>
              </a:r>
              <a:r>
                <a:rPr lang="pl-PL" sz="800" dirty="0"/>
                <a:t> </a:t>
              </a:r>
              <a:r>
                <a:rPr lang="pl-PL" sz="800" dirty="0" err="1"/>
                <a:t>quadrotor</a:t>
              </a:r>
              <a:r>
                <a:rPr lang="pl-PL" sz="800" dirty="0"/>
                <a:t> </a:t>
              </a:r>
              <a:r>
                <a:rPr lang="pl-PL" sz="800" dirty="0" err="1"/>
                <a:t>helicopters</a:t>
              </a:r>
              <a:r>
                <a:rPr lang="pl-PL" sz="800" dirty="0"/>
                <a:t> in </a:t>
              </a:r>
              <a:r>
                <a:rPr lang="pl-PL" sz="800" dirty="0" err="1"/>
                <a:t>aggressive</a:t>
              </a:r>
              <a:r>
                <a:rPr lang="pl-PL" sz="800" dirty="0"/>
                <a:t> </a:t>
              </a:r>
              <a:r>
                <a:rPr lang="pl-PL" sz="800" dirty="0" err="1"/>
                <a:t>maneuvering</a:t>
              </a:r>
              <a:r>
                <a:rPr lang="pl-PL" sz="800" dirty="0"/>
                <a:t>,” in </a:t>
              </a:r>
              <a:r>
                <a:rPr lang="pl-PL" sz="800" dirty="0" err="1"/>
                <a:t>Proceedings</a:t>
              </a:r>
              <a:r>
                <a:rPr lang="pl-PL" sz="800" dirty="0"/>
                <a:t> of the IEEE International Conference on </a:t>
              </a:r>
              <a:r>
                <a:rPr lang="pl-PL" sz="800" dirty="0" err="1"/>
                <a:t>Robotics</a:t>
              </a:r>
              <a:r>
                <a:rPr lang="pl-PL" sz="800" dirty="0"/>
                <a:t> and Automation (ICRA), pp. 3277 –3282, 2009. ]</a:t>
              </a:r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2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629620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Cel pracy: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488113" cy="4630187"/>
              </a:xfrm>
            </p:spPr>
            <p:txBody>
              <a:bodyPr/>
              <a:lstStyle/>
              <a:p>
                <a:pPr>
                  <a:spcBef>
                    <a:spcPts val="600"/>
                  </a:spcBef>
                  <a:spcAft>
                    <a:spcPts val="1400"/>
                  </a:spcAft>
                </a:pPr>
                <a:r>
                  <a:rPr lang="pl-PL" dirty="0" smtClean="0"/>
                  <a:t>Projekt </a:t>
                </a:r>
                <a:r>
                  <a:rPr lang="pl-PL" dirty="0"/>
                  <a:t>i budowa </a:t>
                </a:r>
                <a:r>
                  <a:rPr lang="pl-PL" dirty="0" err="1"/>
                  <a:t>wielowirnikowca</a:t>
                </a:r>
                <a:r>
                  <a:rPr lang="pl-PL" dirty="0"/>
                  <a:t> sterowanego radiowo typu </a:t>
                </a:r>
                <a:r>
                  <a:rPr lang="pl-PL" dirty="0" smtClean="0"/>
                  <a:t>quadcopter.</a:t>
                </a:r>
                <a:endParaRPr lang="pl-PL" dirty="0" smtClean="0"/>
              </a:p>
              <a:p>
                <a:pPr>
                  <a:spcBef>
                    <a:spcPts val="600"/>
                  </a:spcBef>
                  <a:spcAft>
                    <a:spcPts val="1400"/>
                  </a:spcAft>
                </a:pPr>
                <a:r>
                  <a:rPr lang="pl-PL" dirty="0" smtClean="0"/>
                  <a:t>Samodzielna implementacja i wykonanie sterownika lotu.</a:t>
                </a:r>
                <a:endParaRPr lang="pl-PL" dirty="0" smtClean="0"/>
              </a:p>
              <a:p>
                <a:pPr>
                  <a:spcBef>
                    <a:spcPts val="600"/>
                  </a:spcBef>
                  <a:spcAft>
                    <a:spcPts val="1400"/>
                  </a:spcAft>
                </a:pPr>
                <a:r>
                  <a:rPr lang="pl-PL" dirty="0" smtClean="0"/>
                  <a:t>Realizacja możliwie prostego algorytmu sterowania </a:t>
                </a:r>
                <a:r>
                  <a:rPr lang="pl-PL" dirty="0" smtClean="0"/>
                  <a:t>dla </a:t>
                </a:r>
                <a:r>
                  <a:rPr lang="pl-PL" dirty="0" smtClean="0"/>
                  <a:t>3 zmiennych stanu: </a:t>
                </a:r>
                <a:r>
                  <a:rPr lang="pl-PL" dirty="0" smtClean="0"/>
                  <a:t/>
                </a:r>
                <a:br>
                  <a:rPr lang="pl-PL" dirty="0" smtClean="0"/>
                </a:br>
                <a14:m>
                  <m:oMath xmlns:m="http://schemas.openxmlformats.org/officeDocument/2006/math">
                    <m:r>
                      <a:rPr lang="pl-PL" b="1" i="1">
                        <a:latin typeface="Cambria Math" panose="02040503050406030204" pitchFamily="18" charset="0"/>
                      </a:rPr>
                      <m:t>𝛈</m:t>
                    </m:r>
                    <m:r>
                      <a:rPr lang="pl-PL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l-PL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pl-PL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pl-PL" i="1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𝜙</m:t>
                                  </m:r>
                                </m:e>
                                <m:e>
                                  <m:r>
                                    <a:rPr lang="pl-PL" i="1">
                                      <a:latin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  <m:e>
                                  <m:acc>
                                    <m:accPr>
                                      <m:chr m:val="̇"/>
                                      <m:ctrlPr>
                                        <a:rPr lang="pl-PL" b="1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pl-PL" i="1">
                                          <a:latin typeface="Cambria Math" panose="02040503050406030204" pitchFamily="18" charset="0"/>
                                        </a:rPr>
                                        <m:t>𝜓</m:t>
                                      </m:r>
                                    </m:e>
                                  </m:acc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pl-PL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pl-PL" dirty="0" smtClean="0"/>
                  <a:t>.</a:t>
                </a:r>
                <a:endParaRPr lang="pl-PL" dirty="0"/>
              </a:p>
            </p:txBody>
          </p:sp>
        </mc:Choice>
        <mc:Fallback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488113" cy="4630187"/>
              </a:xfrm>
              <a:blipFill rotWithShape="0">
                <a:blip r:embed="rId3"/>
                <a:stretch>
                  <a:fillRect l="-1221" t="-1053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3</a:t>
            </a:fld>
            <a:endParaRPr lang="pl-PL" altLang="pl-PL" dirty="0"/>
          </a:p>
        </p:txBody>
      </p:sp>
    </p:spTree>
    <p:extLst>
      <p:ext uri="{BB962C8B-B14F-4D97-AF65-F5344CB8AC3E}">
        <p14:creationId xmlns:p14="http://schemas.microsoft.com/office/powerpoint/2010/main" val="1668503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Części dobrane</a:t>
            </a:r>
            <a:endParaRPr lang="pl-PL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ymbol zastępczy zawartości 2"/>
              <p:cNvSpPr>
                <a:spLocks noGrp="1"/>
              </p:cNvSpPr>
              <p:nvPr>
                <p:ph idx="1"/>
              </p:nvPr>
            </p:nvSpPr>
            <p:spPr>
              <a:xfrm>
                <a:off x="1476375" y="1628774"/>
                <a:ext cx="7667625" cy="4630187"/>
              </a:xfrm>
            </p:spPr>
            <p:txBody>
              <a:bodyPr/>
              <a:lstStyle/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– Emax 2216, </a:t>
                </a:r>
                <a14:m>
                  <m:oMath xmlns:m="http://schemas.openxmlformats.org/officeDocument/2006/math">
                    <m:r>
                      <a:rPr lang="pl-PL" b="0" i="1" smtClean="0">
                        <a:latin typeface="Cambria Math" panose="02040503050406030204" pitchFamily="18" charset="0"/>
                      </a:rPr>
                      <m:t>𝑘𝑣</m:t>
                    </m:r>
                    <m:r>
                      <a:rPr lang="pl-PL" b="0" i="1" smtClean="0">
                        <a:latin typeface="Cambria Math" panose="02040503050406030204" pitchFamily="18" charset="0"/>
                      </a:rPr>
                      <m:t>=800</m:t>
                    </m:r>
                    <m:d>
                      <m:dPr>
                        <m:begChr m:val="["/>
                        <m:endChr m:val="]"/>
                        <m:ctrlPr>
                          <a:rPr lang="pl-PL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pl-PL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𝑟𝑝𝑚</m:t>
                            </m:r>
                          </m:num>
                          <m:den>
                            <m:r>
                              <a:rPr lang="pl-PL" b="0" i="1" smtClean="0">
                                <a:latin typeface="Cambria Math" panose="02040503050406030204" pitchFamily="18" charset="0"/>
                              </a:rPr>
                              <m:t>𝑉</m:t>
                            </m:r>
                          </m:den>
                        </m:f>
                      </m:e>
                    </m:d>
                  </m:oMath>
                </a14:m>
                <a:endParaRPr lang="pl-PL" b="0" dirty="0" smtClean="0"/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Śmigło – Emax 8045, 8x4,5”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Silnik + Śmigło -&gt; </a:t>
                </a:r>
                <a:r>
                  <a:rPr lang="pl-PL" dirty="0" smtClean="0"/>
                  <a:t>870g </a:t>
                </a:r>
                <a:r>
                  <a:rPr lang="pl-PL" dirty="0" smtClean="0"/>
                  <a:t>ciągu max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ESC - </a:t>
                </a:r>
                <a:r>
                  <a:rPr lang="pl-PL" dirty="0" err="1" smtClean="0"/>
                  <a:t>BLHeli</a:t>
                </a:r>
                <a:r>
                  <a:rPr lang="pl-PL" dirty="0" smtClean="0"/>
                  <a:t> 12 A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Aparatura – HK-T6A V2, 6 kanałów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CPU – </a:t>
                </a:r>
                <a:r>
                  <a:rPr lang="pl-PL" dirty="0" err="1" smtClean="0"/>
                  <a:t>Teensy</a:t>
                </a:r>
                <a:r>
                  <a:rPr lang="pl-PL" dirty="0" smtClean="0"/>
                  <a:t> 3.1, Cortex-M4 96 MHz</a:t>
                </a:r>
              </a:p>
              <a:p>
                <a:pPr marL="457200" lvl="1" indent="0">
                  <a:spcBef>
                    <a:spcPts val="1000"/>
                  </a:spcBef>
                  <a:buNone/>
                </a:pPr>
                <a:r>
                  <a:rPr lang="pl-PL" dirty="0"/>
                  <a:t>	</a:t>
                </a:r>
                <a:r>
                  <a:rPr lang="pl-PL" sz="2400" dirty="0" smtClean="0"/>
                  <a:t>256kB </a:t>
                </a:r>
                <a:r>
                  <a:rPr lang="pl-PL" sz="2400" dirty="0" err="1" smtClean="0"/>
                  <a:t>flash</a:t>
                </a:r>
                <a:r>
                  <a:rPr lang="pl-PL" sz="2400" dirty="0" smtClean="0"/>
                  <a:t>, 64 </a:t>
                </a:r>
                <a:r>
                  <a:rPr lang="pl-PL" sz="2400" dirty="0" err="1" smtClean="0"/>
                  <a:t>kB</a:t>
                </a:r>
                <a:r>
                  <a:rPr lang="pl-PL" sz="2400" dirty="0" smtClean="0"/>
                  <a:t> RAM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IMU – </a:t>
                </a:r>
                <a:r>
                  <a:rPr lang="pl-PL" dirty="0" err="1" smtClean="0"/>
                  <a:t>InvenSense</a:t>
                </a:r>
                <a:r>
                  <a:rPr lang="pl-PL" dirty="0" smtClean="0"/>
                  <a:t> MPU9250, 9 „DOF”</a:t>
                </a:r>
              </a:p>
              <a:p>
                <a:pPr>
                  <a:spcBef>
                    <a:spcPts val="1000"/>
                  </a:spcBef>
                </a:pPr>
                <a:r>
                  <a:rPr lang="pl-PL" dirty="0" smtClean="0"/>
                  <a:t>Bateria – </a:t>
                </a:r>
                <a:r>
                  <a:rPr lang="pl-PL" dirty="0" err="1" smtClean="0"/>
                  <a:t>Redox</a:t>
                </a:r>
                <a:r>
                  <a:rPr lang="pl-PL" dirty="0" smtClean="0"/>
                  <a:t> </a:t>
                </a:r>
                <a:r>
                  <a:rPr lang="pl-PL" dirty="0" err="1" smtClean="0"/>
                  <a:t>LiPo</a:t>
                </a:r>
                <a:r>
                  <a:rPr lang="pl-PL" dirty="0" smtClean="0"/>
                  <a:t> 4400 </a:t>
                </a:r>
                <a:r>
                  <a:rPr lang="pl-PL" dirty="0" err="1" smtClean="0"/>
                  <a:t>mAh</a:t>
                </a:r>
                <a:r>
                  <a:rPr lang="pl-PL" dirty="0" smtClean="0"/>
                  <a:t>, 14.8 V, 30 C</a:t>
                </a:r>
              </a:p>
            </p:txBody>
          </p:sp>
        </mc:Choice>
        <mc:Fallback>
          <p:sp>
            <p:nvSpPr>
              <p:cNvPr id="3" name="Symbol zastępczy zawartości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6375" y="1628774"/>
                <a:ext cx="7667625" cy="4630187"/>
              </a:xfrm>
              <a:blipFill rotWithShape="0">
                <a:blip r:embed="rId3"/>
                <a:stretch>
                  <a:fillRect l="-1192" b="-1842"/>
                </a:stretch>
              </a:blipFill>
            </p:spPr>
            <p:txBody>
              <a:bodyPr/>
              <a:lstStyle/>
              <a:p>
                <a:r>
                  <a:rPr lang="pl-PL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4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51139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Model 3D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1599083"/>
            <a:ext cx="6499814" cy="4772848"/>
            <a:chOff x="4044205" y="3421256"/>
            <a:chExt cx="4020782" cy="2277045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421256"/>
              <a:ext cx="4020782" cy="2090442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5094411" y="5580833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2. </a:t>
              </a:r>
              <a:r>
                <a:rPr lang="pl-PL" sz="1000" dirty="0" smtClean="0"/>
                <a:t>Uproszczony model </a:t>
              </a:r>
              <a:r>
                <a:rPr lang="pl-PL" sz="1000" dirty="0" smtClean="0"/>
                <a:t>3D.</a:t>
              </a:r>
              <a:endParaRPr lang="pl-PL" sz="1000" dirty="0" smtClean="0"/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5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537275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Rama - części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9" name="Grupa 8"/>
          <p:cNvGrpSpPr/>
          <p:nvPr/>
        </p:nvGrpSpPr>
        <p:grpSpPr>
          <a:xfrm>
            <a:off x="45401" y="1428793"/>
            <a:ext cx="4344585" cy="4627141"/>
            <a:chOff x="4709345" y="3456002"/>
            <a:chExt cx="2437996" cy="2002543"/>
          </a:xfrm>
        </p:grpSpPr>
        <p:pic>
          <p:nvPicPr>
            <p:cNvPr id="10" name="Obraz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5" y="3456002"/>
              <a:ext cx="2437996" cy="1895983"/>
            </a:xfrm>
            <a:prstGeom prst="rect">
              <a:avLst/>
            </a:prstGeom>
          </p:spPr>
        </p:pic>
        <p:sp>
          <p:nvSpPr>
            <p:cNvPr id="11" name="pole tekstowe 10"/>
            <p:cNvSpPr txBox="1"/>
            <p:nvPr/>
          </p:nvSpPr>
          <p:spPr>
            <a:xfrm>
              <a:off x="4722964" y="5351985"/>
              <a:ext cx="2124237" cy="1065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</a:t>
              </a:r>
              <a:r>
                <a:rPr lang="pl-PL" sz="1000" dirty="0" smtClean="0"/>
                <a:t>. 3. Płytka </a:t>
              </a:r>
              <a:r>
                <a:rPr lang="pl-PL" sz="1000" dirty="0" smtClean="0"/>
                <a:t>górna </a:t>
              </a:r>
              <a:r>
                <a:rPr lang="pl-PL" sz="1000" dirty="0" smtClean="0"/>
                <a:t>ramy.</a:t>
              </a:r>
              <a:endParaRPr lang="pl-PL" sz="1000" dirty="0" smtClean="0"/>
            </a:p>
          </p:txBody>
        </p:sp>
      </p:grpSp>
      <p:grpSp>
        <p:nvGrpSpPr>
          <p:cNvPr id="12" name="Grupa 11"/>
          <p:cNvGrpSpPr/>
          <p:nvPr/>
        </p:nvGrpSpPr>
        <p:grpSpPr>
          <a:xfrm>
            <a:off x="4364607" y="1492171"/>
            <a:ext cx="4769130" cy="4574109"/>
            <a:chOff x="4709345" y="3492526"/>
            <a:chExt cx="2616086" cy="1935102"/>
          </a:xfrm>
        </p:grpSpPr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345" y="3492526"/>
              <a:ext cx="2616086" cy="1935102"/>
            </a:xfrm>
            <a:prstGeom prst="rect">
              <a:avLst/>
            </a:prstGeom>
          </p:spPr>
        </p:pic>
        <p:sp>
          <p:nvSpPr>
            <p:cNvPr id="14" name="pole tekstowe 13"/>
            <p:cNvSpPr txBox="1"/>
            <p:nvPr/>
          </p:nvSpPr>
          <p:spPr>
            <a:xfrm>
              <a:off x="4770141" y="5318188"/>
              <a:ext cx="2124237" cy="104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</a:t>
              </a:r>
              <a:r>
                <a:rPr lang="pl-PL" sz="1000" dirty="0" smtClean="0"/>
                <a:t>. 4. Płytka </a:t>
              </a:r>
              <a:r>
                <a:rPr lang="pl-PL" sz="1000" dirty="0" smtClean="0"/>
                <a:t>dolna </a:t>
              </a:r>
              <a:r>
                <a:rPr lang="pl-PL" sz="1000" dirty="0" smtClean="0"/>
                <a:t>ramy.</a:t>
              </a:r>
              <a:endParaRPr lang="pl-PL" sz="1000" dirty="0" smtClean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6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0703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/>
              <a:t>Rama - części zaprojektowane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15" name="Grupa 14"/>
          <p:cNvGrpSpPr/>
          <p:nvPr/>
        </p:nvGrpSpPr>
        <p:grpSpPr>
          <a:xfrm>
            <a:off x="476614" y="1765223"/>
            <a:ext cx="3312367" cy="3721156"/>
            <a:chOff x="4384993" y="3482997"/>
            <a:chExt cx="2702982" cy="2341893"/>
          </a:xfrm>
        </p:grpSpPr>
        <p:pic>
          <p:nvPicPr>
            <p:cNvPr id="16" name="Obraz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84993" y="3482997"/>
              <a:ext cx="2702982" cy="2186935"/>
            </a:xfrm>
            <a:prstGeom prst="rect">
              <a:avLst/>
            </a:prstGeom>
          </p:spPr>
        </p:pic>
        <p:sp>
          <p:nvSpPr>
            <p:cNvPr id="17" name="pole tekstowe 16"/>
            <p:cNvSpPr txBox="1"/>
            <p:nvPr/>
          </p:nvSpPr>
          <p:spPr>
            <a:xfrm>
              <a:off x="4553873" y="5669932"/>
              <a:ext cx="2124237" cy="1549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5.</a:t>
              </a:r>
              <a:r>
                <a:rPr lang="pl-PL" sz="1000" dirty="0" smtClean="0"/>
                <a:t> </a:t>
              </a:r>
              <a:r>
                <a:rPr lang="pl-PL" sz="1000" dirty="0" smtClean="0"/>
                <a:t>Płytka montażowa </a:t>
              </a:r>
              <a:r>
                <a:rPr lang="pl-PL" sz="1000" dirty="0" smtClean="0"/>
                <a:t>IMU.</a:t>
              </a:r>
              <a:endParaRPr lang="pl-PL" sz="1000" dirty="0" smtClean="0"/>
            </a:p>
          </p:txBody>
        </p:sp>
      </p:grpSp>
      <p:grpSp>
        <p:nvGrpSpPr>
          <p:cNvPr id="18" name="Grupa 17"/>
          <p:cNvGrpSpPr/>
          <p:nvPr/>
        </p:nvGrpSpPr>
        <p:grpSpPr>
          <a:xfrm>
            <a:off x="4252035" y="2564904"/>
            <a:ext cx="2825166" cy="2921475"/>
            <a:chOff x="4188593" y="4137483"/>
            <a:chExt cx="2463472" cy="1964674"/>
          </a:xfrm>
        </p:grpSpPr>
        <p:pic>
          <p:nvPicPr>
            <p:cNvPr id="19" name="Obraz 1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8593" y="4137483"/>
              <a:ext cx="2463472" cy="1228328"/>
            </a:xfrm>
            <a:prstGeom prst="rect">
              <a:avLst/>
            </a:prstGeom>
          </p:spPr>
        </p:pic>
        <p:sp>
          <p:nvSpPr>
            <p:cNvPr id="20" name="pole tekstowe 19"/>
            <p:cNvSpPr txBox="1"/>
            <p:nvPr/>
          </p:nvSpPr>
          <p:spPr>
            <a:xfrm>
              <a:off x="4358210" y="5936575"/>
              <a:ext cx="2124237" cy="165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/>
                <a:t>6</a:t>
              </a:r>
              <a:r>
                <a:rPr lang="pl-PL" sz="1000" dirty="0" smtClean="0"/>
                <a:t> </a:t>
              </a:r>
              <a:r>
                <a:rPr lang="pl-PL" sz="1000" dirty="0" smtClean="0"/>
                <a:t>Płytka montażowa </a:t>
              </a:r>
              <a:r>
                <a:rPr lang="pl-PL" sz="1000" dirty="0" smtClean="0"/>
                <a:t>silnika.</a:t>
              </a:r>
              <a:endParaRPr lang="pl-PL" sz="1000" dirty="0" smtClean="0"/>
            </a:p>
          </p:txBody>
        </p:sp>
      </p:grp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7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1292004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Sterownik lotu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1961866"/>
            <a:ext cx="6499814" cy="4366583"/>
            <a:chOff x="4044205" y="3594334"/>
            <a:chExt cx="4020782" cy="2083223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594334"/>
              <a:ext cx="4020782" cy="1744285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4044205" y="5560089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7.</a:t>
              </a:r>
              <a:r>
                <a:rPr lang="pl-PL" sz="1000" dirty="0" smtClean="0"/>
                <a:t> Sterownik lotu.</a:t>
              </a:r>
              <a:endParaRPr lang="pl-PL" sz="1000" dirty="0" smtClean="0"/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8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845333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Model rzeczywisty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476375" y="1628774"/>
            <a:ext cx="7210425" cy="4630187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r>
              <a:rPr lang="pl-PL" dirty="0" smtClean="0"/>
              <a:t/>
            </a:r>
            <a:br>
              <a:rPr lang="pl-PL" dirty="0" smtClean="0"/>
            </a:br>
            <a:endParaRPr lang="pl-PL" dirty="0" smtClean="0"/>
          </a:p>
          <a:p>
            <a:endParaRPr lang="pl-PL" dirty="0" smtClean="0"/>
          </a:p>
          <a:p>
            <a:endParaRPr lang="pl-PL" dirty="0" smtClean="0"/>
          </a:p>
          <a:p>
            <a:pPr marL="0" indent="0">
              <a:buNone/>
            </a:pPr>
            <a:endParaRPr lang="pl-PL" dirty="0"/>
          </a:p>
        </p:txBody>
      </p:sp>
      <p:grpSp>
        <p:nvGrpSpPr>
          <p:cNvPr id="4" name="Grupa 3"/>
          <p:cNvGrpSpPr/>
          <p:nvPr/>
        </p:nvGrpSpPr>
        <p:grpSpPr>
          <a:xfrm>
            <a:off x="1240541" y="2104051"/>
            <a:ext cx="6499814" cy="4224398"/>
            <a:chOff x="4044205" y="3662168"/>
            <a:chExt cx="4020782" cy="2015389"/>
          </a:xfrm>
        </p:grpSpPr>
        <p:pic>
          <p:nvPicPr>
            <p:cNvPr id="5" name="Obraz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205" y="3662168"/>
              <a:ext cx="4020782" cy="1608618"/>
            </a:xfrm>
            <a:prstGeom prst="rect">
              <a:avLst/>
            </a:prstGeom>
          </p:spPr>
        </p:pic>
        <p:sp>
          <p:nvSpPr>
            <p:cNvPr id="6" name="pole tekstowe 5"/>
            <p:cNvSpPr txBox="1"/>
            <p:nvPr/>
          </p:nvSpPr>
          <p:spPr>
            <a:xfrm>
              <a:off x="4044205" y="5560089"/>
              <a:ext cx="2124237" cy="1174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l-PL" sz="1000" dirty="0" smtClean="0"/>
                <a:t>Rys. </a:t>
              </a:r>
              <a:r>
                <a:rPr lang="pl-PL" sz="1000" dirty="0" smtClean="0"/>
                <a:t>8.</a:t>
              </a:r>
              <a:r>
                <a:rPr lang="pl-PL" sz="1000" dirty="0" smtClean="0"/>
                <a:t> Zbudowany model.</a:t>
              </a:r>
              <a:endParaRPr lang="pl-PL" sz="1000" dirty="0" smtClean="0"/>
            </a:p>
          </p:txBody>
        </p:sp>
      </p:grp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30C4E8-D3C5-4A66-AB54-09B4D124EFB7}" type="slidenum">
              <a:rPr lang="pl-PL" altLang="pl-PL" smtClean="0"/>
              <a:pPr/>
              <a:t>9</a:t>
            </a:fld>
            <a:endParaRPr lang="pl-PL" altLang="pl-PL"/>
          </a:p>
        </p:txBody>
      </p:sp>
    </p:spTree>
    <p:extLst>
      <p:ext uri="{BB962C8B-B14F-4D97-AF65-F5344CB8AC3E}">
        <p14:creationId xmlns:p14="http://schemas.microsoft.com/office/powerpoint/2010/main" val="293234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jekt domyślny">
  <a:themeElements>
    <a:clrScheme name="Niestandardowy 3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FFFFFF"/>
      </a:hlink>
      <a:folHlink>
        <a:srgbClr val="FFFFFF"/>
      </a:folHlink>
    </a:clrScheme>
    <a:fontScheme name="Projekt domyślny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/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</a:objectDefaults>
  <a:extraClrSchemeLst>
    <a:extraClrScheme>
      <a:clrScheme name="Projekt domyślny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jekt domyślny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jekt domyślny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5502</TotalTime>
  <Words>1174</Words>
  <Application>Microsoft Office PowerPoint</Application>
  <PresentationFormat>Pokaz na ekranie (4:3)</PresentationFormat>
  <Paragraphs>201</Paragraphs>
  <Slides>14</Slides>
  <Notes>14</Notes>
  <HiddenSlides>0</HiddenSlides>
  <MMClips>1</MMClips>
  <ScaleCrop>false</ScaleCrop>
  <HeadingPairs>
    <vt:vector size="6" baseType="variant">
      <vt:variant>
        <vt:lpstr>Używane czcionki</vt:lpstr>
      </vt:variant>
      <vt:variant>
        <vt:i4>4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19" baseType="lpstr">
      <vt:lpstr>Arial</vt:lpstr>
      <vt:lpstr>Calibri</vt:lpstr>
      <vt:lpstr>Cambria Math</vt:lpstr>
      <vt:lpstr>Verdana</vt:lpstr>
      <vt:lpstr>Projekt domyślny</vt:lpstr>
      <vt:lpstr>Projekt i budowa modelu zdalnie sterowanego typu quadcopter </vt:lpstr>
      <vt:lpstr>Czym jest quadcopter?</vt:lpstr>
      <vt:lpstr>Cel pracy:</vt:lpstr>
      <vt:lpstr>Części dobrane</vt:lpstr>
      <vt:lpstr>Model 3D</vt:lpstr>
      <vt:lpstr>Rama - części zaprojektowane</vt:lpstr>
      <vt:lpstr>Rama - części zaprojektowane</vt:lpstr>
      <vt:lpstr>Sterownik lotu</vt:lpstr>
      <vt:lpstr>Model rzeczywisty</vt:lpstr>
      <vt:lpstr>Model rzeczywisty</vt:lpstr>
      <vt:lpstr>Algorytm regulacji</vt:lpstr>
      <vt:lpstr>Algorytm działania</vt:lpstr>
      <vt:lpstr>Działanie w praktyce</vt:lpstr>
      <vt:lpstr>Dziękuję za uwagę</vt:lpstr>
    </vt:vector>
  </TitlesOfParts>
  <Company>AGH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Slajd 1</dc:title>
  <dc:creator>Maciek</dc:creator>
  <cp:lastModifiedBy>Łukasz Drożdż</cp:lastModifiedBy>
  <cp:revision>263</cp:revision>
  <dcterms:created xsi:type="dcterms:W3CDTF">2007-09-26T12:45:04Z</dcterms:created>
  <dcterms:modified xsi:type="dcterms:W3CDTF">2017-01-18T20:43:24Z</dcterms:modified>
</cp:coreProperties>
</file>